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0" r:id="rId4"/>
    <p:sldId id="268" r:id="rId5"/>
    <p:sldId id="261" r:id="rId6"/>
    <p:sldId id="263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C0B65-C451-468E-8BC9-84D291CDF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699735-F3A7-49D0-9588-9D78B1D041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B06435-A4D7-4F4C-B544-457E64F3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F48487-EF4B-4C50-9345-1497AAA07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8CD028-1537-425F-AE83-10AA4FA98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5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33A20-FE25-4ACF-B41E-A4B81C70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6723EB-08BF-4C8A-BD1A-C2C0C89EB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95234F-42F6-45CC-9DFD-73C915E86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687817-9D9B-4EA1-8EC9-116BE1999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93B53E-634B-4378-8EF5-2055A905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520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F753D2-7271-40EF-B8F0-580329F01E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B242FB-7C97-4D48-91FE-94C4B7E43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F0AB36-DBF7-435F-9A4C-D801F73AA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EEC49E-C437-493D-8262-2A489B0C7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673CFC-C890-4108-9AD3-973D90B84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070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3AB147-7641-4FC2-A9D7-D5FF4152B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34C37-6352-43B4-84EA-06510FEA3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554261-4643-4517-AB4C-B68B14C80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C18D90-AB34-496E-ABAD-BD40F42E5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508AEB-2F39-4A33-91CE-45F4099BF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392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C892B-A99E-4ABC-B6F4-7CFC0C56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DAA4B8-2233-47B2-A49F-1A55960DE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1FC284-192E-41FE-817F-B99D4F307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39263E-5016-4704-9A8F-508C03E8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CB51BB-072C-4D58-8F24-84A3C22F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560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A74D6-76DC-4DD4-A1E7-BDDA53DC4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8DFD4-4734-4CD2-BC6F-039931949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667F78-80D8-4AE2-9C7F-EFB132A7E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B96F75-6637-4A59-A3CC-D84099C20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5E8E2B-5E1D-48B1-ABC8-9157C7114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114AC4-6635-4EAE-A36B-4CF19DF9D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129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DC2BC-6630-4235-98FE-8374E0CFE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BEFEB5-9EDA-4C84-9780-679C07A14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228EE2-AF57-4972-B2DE-E057F2B1C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3287E0A-74CD-4C1E-B499-FFFAEE478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BAAD98A-0364-498B-99CD-61ACC57841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DAB61-5993-4AF4-98E6-4495E26E9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B00E4F-CD17-4F8A-9778-A0034A30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04E1DF9-6ADE-45D8-9928-1A6DA541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93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BAE8D-CBDF-4A27-B0F1-7B50D27D3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99DDAB-41C0-480A-A7E8-6949BDCB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4997873-15AF-4977-97AD-837B576C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378396-72E4-412B-828E-AB638BE5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34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357802-AF9A-462C-B6A0-D9FB51ED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33342B-F650-4A04-9A19-705F2700A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919221-1F7E-44CB-953C-F72D4358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138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86E24-77B1-45DF-8DF8-B7475C66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0E9E1A-03AA-455C-86A0-924E0CCA9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BF2B61-9AAA-420C-AE81-C5639C3F1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F677CF-50CF-4896-B207-28B07A8CA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B61D17-AC49-44CF-97BB-5D7A98302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39AB91-2B36-4540-9FBB-394EFA66B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014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F999C-B2DB-4D6C-82A1-24107EB9E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6E03546-514A-4D70-929F-2E34FDE74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5991A2-3F62-41D6-A70E-C3BBAA41B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3C7001-7FB2-46A1-BD31-0632EE22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129390-1FA1-4CE0-BFAE-9528B6F82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823F3D-989B-49C2-BFFF-3A1588279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03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89C98F-1195-4794-B453-C95A3E36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D191D0-BE09-48B0-AC55-30E28CD1C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90CB06-A49A-4606-8A1F-B5D8B85594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F0A7-2286-4D25-A8B8-1EF60892B119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D499E3-714F-430B-BB2D-95342D00D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43D370-4E73-4DF4-AB01-C3F4BB5CB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97C5-7780-4C17-A902-75A00363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957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/>
          <p:cNvSpPr txBox="1"/>
          <p:nvPr/>
        </p:nvSpPr>
        <p:spPr>
          <a:xfrm>
            <a:off x="973777" y="1805049"/>
            <a:ext cx="2179410" cy="375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De vuestra casa</a:t>
            </a:r>
            <a:endParaRPr lang="fr-FR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2CACDF0-28EE-4BAC-8739-661BB220D05F}"/>
              </a:ext>
            </a:extLst>
          </p:cNvPr>
          <p:cNvSpPr/>
          <p:nvPr/>
        </p:nvSpPr>
        <p:spPr>
          <a:xfrm>
            <a:off x="290927" y="2650435"/>
            <a:ext cx="3558800" cy="3934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0C6C447-F9F5-44A3-B903-F270A93DE3E5}"/>
              </a:ext>
            </a:extLst>
          </p:cNvPr>
          <p:cNvSpPr/>
          <p:nvPr/>
        </p:nvSpPr>
        <p:spPr>
          <a:xfrm>
            <a:off x="8262139" y="237373"/>
            <a:ext cx="3585275" cy="3885786"/>
          </a:xfrm>
          <a:prstGeom prst="rect">
            <a:avLst/>
          </a:prstGeom>
          <a:solidFill>
            <a:srgbClr val="157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25D6670-CE10-4432-BD7B-17D3AD19DD26}"/>
              </a:ext>
            </a:extLst>
          </p:cNvPr>
          <p:cNvSpPr/>
          <p:nvPr/>
        </p:nvSpPr>
        <p:spPr>
          <a:xfrm>
            <a:off x="4584817" y="4207565"/>
            <a:ext cx="30223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GUIA DIDACTICA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602C87D-3768-4801-A42F-237E983F2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9861" y="237373"/>
            <a:ext cx="4206973" cy="2351490"/>
          </a:xfrm>
          <a:prstGeom prst="rect">
            <a:avLst/>
          </a:prstGeom>
          <a:solidFill>
            <a:srgbClr val="B2E53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A7AB505-B748-420E-84A4-2A9FF62A2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27" y="4294649"/>
            <a:ext cx="7845907" cy="2289948"/>
          </a:xfrm>
          <a:prstGeom prst="rect">
            <a:avLst/>
          </a:prstGeom>
          <a:solidFill>
            <a:srgbClr val="024D0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2" name="Imagen 11" descr="Un atardecer en el campo&#10;&#10;Descripción generada automáticamente">
            <a:extLst>
              <a:ext uri="{FF2B5EF4-FFF2-40B4-BE49-F238E27FC236}">
                <a16:creationId xmlns:a16="http://schemas.microsoft.com/office/drawing/2014/main" id="{9A851D54-2F6D-4345-9A14-A24B1F58AF4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11"/>
          <a:stretch/>
        </p:blipFill>
        <p:spPr>
          <a:xfrm>
            <a:off x="8262138" y="4294649"/>
            <a:ext cx="3585274" cy="2277642"/>
          </a:xfrm>
          <a:prstGeom prst="rect">
            <a:avLst/>
          </a:prstGeom>
        </p:spPr>
      </p:pic>
      <p:pic>
        <p:nvPicPr>
          <p:cNvPr id="13" name="Imagen 12" descr="Imagen que contiene texto, señal&#10;&#10;Descripción generada automáticamente">
            <a:extLst>
              <a:ext uri="{FF2B5EF4-FFF2-40B4-BE49-F238E27FC236}">
                <a16:creationId xmlns:a16="http://schemas.microsoft.com/office/drawing/2014/main" id="{A4A83333-C672-4933-BF66-BBB6FBBFC9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8701"/>
            <a:ext cx="3317410" cy="1579783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D51C37B4-D5C2-46AC-A938-162452BA3D3B}"/>
              </a:ext>
            </a:extLst>
          </p:cNvPr>
          <p:cNvSpPr/>
          <p:nvPr/>
        </p:nvSpPr>
        <p:spPr>
          <a:xfrm>
            <a:off x="4287074" y="856494"/>
            <a:ext cx="346979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“ZUBELTZU TORRE”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E76C2E0-B087-467E-9021-7F54939FD38E}"/>
              </a:ext>
            </a:extLst>
          </p:cNvPr>
          <p:cNvSpPr txBox="1"/>
          <p:nvPr/>
        </p:nvSpPr>
        <p:spPr>
          <a:xfrm>
            <a:off x="596771" y="4805482"/>
            <a:ext cx="7234218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>
                <a:solidFill>
                  <a:schemeClr val="bg1"/>
                </a:solidFill>
              </a:rPr>
              <a:t>Este documento recoge las principales medidas que hemos adoptado para ofrecerte una estancia segura en nuestro alojamiento, te solicitamos que las leas con atención y que nos reenvíes el documento firmado.</a:t>
            </a:r>
            <a:endParaRPr lang="es-ES" sz="2000" dirty="0">
              <a:solidFill>
                <a:schemeClr val="bg1"/>
              </a:solidFill>
            </a:endParaRPr>
          </a:p>
        </p:txBody>
      </p:sp>
      <p:pic>
        <p:nvPicPr>
          <p:cNvPr id="2" name="Marcador de posición de imagen 1"/>
          <p:cNvPicPr>
            <a:picLocks noGrp="1" noChangeAspect="1"/>
          </p:cNvPicPr>
          <p:nvPr>
            <p:ph type="pic" idx="1"/>
          </p:nvPr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2" b="8182"/>
          <a:stretch>
            <a:fillRect/>
          </a:stretch>
        </p:blipFill>
        <p:spPr>
          <a:xfrm>
            <a:off x="290513" y="238125"/>
            <a:ext cx="3514725" cy="2314575"/>
          </a:xfr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A9B9FFDE-3E81-4149-A223-5CB7CA6E54C8}"/>
              </a:ext>
            </a:extLst>
          </p:cNvPr>
          <p:cNvSpPr/>
          <p:nvPr/>
        </p:nvSpPr>
        <p:spPr>
          <a:xfrm>
            <a:off x="8458685" y="1439067"/>
            <a:ext cx="32913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</a:rPr>
              <a:t>DOSSIER INFORMATIVO MEDIDAS COVID-19</a:t>
            </a:r>
            <a:endParaRPr lang="es-ES" sz="2800" b="1" cap="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5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396927-2EC8-408B-A0A8-9129AABEE7FF}"/>
              </a:ext>
            </a:extLst>
          </p:cNvPr>
          <p:cNvSpPr/>
          <p:nvPr/>
        </p:nvSpPr>
        <p:spPr>
          <a:xfrm>
            <a:off x="0" y="319605"/>
            <a:ext cx="10111409" cy="584775"/>
          </a:xfrm>
          <a:prstGeom prst="rect">
            <a:avLst/>
          </a:prstGeom>
          <a:solidFill>
            <a:srgbClr val="B2E539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 smtClean="0"/>
              <a:t>“ZUBELTZU TORRE”</a:t>
            </a:r>
            <a:endParaRPr lang="es-ES" sz="2400" dirty="0"/>
          </a:p>
        </p:txBody>
      </p:sp>
      <p:pic>
        <p:nvPicPr>
          <p:cNvPr id="3" name="Imagen 2" descr="Imagen que contiene texto, señal&#10;&#10;Descripción generada automáticamente">
            <a:extLst>
              <a:ext uri="{FF2B5EF4-FFF2-40B4-BE49-F238E27FC236}">
                <a16:creationId xmlns:a16="http://schemas.microsoft.com/office/drawing/2014/main" id="{503D48AD-112D-4F6B-A025-68A98A625B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32" y="100155"/>
            <a:ext cx="1757939" cy="837147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B5BC9D-4DB0-4D31-B9BB-AFB6D192877D}"/>
              </a:ext>
            </a:extLst>
          </p:cNvPr>
          <p:cNvSpPr/>
          <p:nvPr/>
        </p:nvSpPr>
        <p:spPr>
          <a:xfrm>
            <a:off x="386761" y="1274412"/>
            <a:ext cx="3633188" cy="401107"/>
          </a:xfrm>
          <a:prstGeom prst="rect">
            <a:avLst/>
          </a:prstGeom>
          <a:solidFill>
            <a:srgbClr val="82003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CA3709-B937-454E-B548-C941075A9D98}"/>
              </a:ext>
            </a:extLst>
          </p:cNvPr>
          <p:cNvSpPr txBox="1"/>
          <p:nvPr/>
        </p:nvSpPr>
        <p:spPr>
          <a:xfrm>
            <a:off x="582498" y="1275409"/>
            <a:ext cx="3437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Medidas Protección Covid-19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7F543FB-A0A9-4E14-AF42-391254567E7E}"/>
              </a:ext>
            </a:extLst>
          </p:cNvPr>
          <p:cNvSpPr/>
          <p:nvPr/>
        </p:nvSpPr>
        <p:spPr>
          <a:xfrm>
            <a:off x="556795" y="2045551"/>
            <a:ext cx="11078409" cy="41244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4430B3F-1884-42BC-9AA7-6296973A8FDD}"/>
              </a:ext>
            </a:extLst>
          </p:cNvPr>
          <p:cNvSpPr txBox="1"/>
          <p:nvPr/>
        </p:nvSpPr>
        <p:spPr>
          <a:xfrm>
            <a:off x="734170" y="2118229"/>
            <a:ext cx="10600108" cy="42165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/>
              <a:t>Se ha realizado e implantado un Plan de Contingencia que asegura:</a:t>
            </a:r>
          </a:p>
          <a:p>
            <a:pPr algn="just"/>
            <a:endParaRPr lang="es-ES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dirty="0"/>
              <a:t>La implantación de medidas para garantizar la salud de los alojados.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dirty="0"/>
              <a:t>La implantación de las mejores prácticas en el servicio, en sus instalaciones y con su personal para hacer frente al virus.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dirty="0"/>
              <a:t>Evitar la propagación del virus.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dirty="0"/>
              <a:t>Garantizar la continuidad de la actividad, así como la adaptación necesaria para el retorno a la normalidad lo antes posible.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dirty="0"/>
              <a:t>La aplicación de las medidas preventivas recomendadas por las autoridades sanitarias.</a:t>
            </a:r>
          </a:p>
          <a:p>
            <a:pPr algn="just"/>
            <a:r>
              <a:rPr lang="es-ES" dirty="0"/>
              <a:t> </a:t>
            </a:r>
          </a:p>
          <a:p>
            <a:pPr algn="just"/>
            <a:r>
              <a:rPr lang="es-ES" dirty="0"/>
              <a:t>Es compromiso firme de la dirección mantener este plan activo y actualizarlo a las guías, criterios y recomendaciones que publiquen las autoridades sanitarias y laborales.</a:t>
            </a:r>
          </a:p>
          <a:p>
            <a:pPr algn="just"/>
            <a:r>
              <a:rPr lang="es-ES" dirty="0"/>
              <a:t>Para su elaboración se ha tenido en cuenta la legislación aplicable al sector emitida a través de las diferentes órdenes, así como las recomendaciones elaboradas por el ICTE (Instituto para la calidad turística Española).</a:t>
            </a:r>
            <a:endParaRPr lang="es-ES" sz="1600" b="1" dirty="0"/>
          </a:p>
          <a:p>
            <a:pPr algn="just"/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87517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396927-2EC8-408B-A0A8-9129AABEE7FF}"/>
              </a:ext>
            </a:extLst>
          </p:cNvPr>
          <p:cNvSpPr/>
          <p:nvPr/>
        </p:nvSpPr>
        <p:spPr>
          <a:xfrm>
            <a:off x="0" y="319605"/>
            <a:ext cx="10111409" cy="584775"/>
          </a:xfrm>
          <a:prstGeom prst="rect">
            <a:avLst/>
          </a:prstGeom>
          <a:solidFill>
            <a:srgbClr val="B2E539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 smtClean="0"/>
              <a:t>“ZUBELTZU TORRE”</a:t>
            </a:r>
            <a:endParaRPr lang="es-ES" sz="2400" dirty="0"/>
          </a:p>
        </p:txBody>
      </p:sp>
      <p:pic>
        <p:nvPicPr>
          <p:cNvPr id="3" name="Imagen 2" descr="Imagen que contiene texto, señal&#10;&#10;Descripción generada automáticamente">
            <a:extLst>
              <a:ext uri="{FF2B5EF4-FFF2-40B4-BE49-F238E27FC236}">
                <a16:creationId xmlns:a16="http://schemas.microsoft.com/office/drawing/2014/main" id="{503D48AD-112D-4F6B-A025-68A98A625B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32" y="100155"/>
            <a:ext cx="1757939" cy="837147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B5BC9D-4DB0-4D31-B9BB-AFB6D192877D}"/>
              </a:ext>
            </a:extLst>
          </p:cNvPr>
          <p:cNvSpPr/>
          <p:nvPr/>
        </p:nvSpPr>
        <p:spPr>
          <a:xfrm>
            <a:off x="386761" y="1274412"/>
            <a:ext cx="3633188" cy="401107"/>
          </a:xfrm>
          <a:prstGeom prst="rect">
            <a:avLst/>
          </a:prstGeom>
          <a:solidFill>
            <a:srgbClr val="82003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CA3709-B937-454E-B548-C941075A9D98}"/>
              </a:ext>
            </a:extLst>
          </p:cNvPr>
          <p:cNvSpPr txBox="1"/>
          <p:nvPr/>
        </p:nvSpPr>
        <p:spPr>
          <a:xfrm>
            <a:off x="582498" y="1275409"/>
            <a:ext cx="3437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Medidas Protección Covid-19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7F543FB-A0A9-4E14-AF42-391254567E7E}"/>
              </a:ext>
            </a:extLst>
          </p:cNvPr>
          <p:cNvSpPr/>
          <p:nvPr/>
        </p:nvSpPr>
        <p:spPr>
          <a:xfrm>
            <a:off x="556795" y="2045551"/>
            <a:ext cx="11078409" cy="41244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4430B3F-1884-42BC-9AA7-6296973A8FDD}"/>
              </a:ext>
            </a:extLst>
          </p:cNvPr>
          <p:cNvSpPr txBox="1"/>
          <p:nvPr/>
        </p:nvSpPr>
        <p:spPr>
          <a:xfrm>
            <a:off x="679736" y="2174633"/>
            <a:ext cx="10332821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/>
              <a:t>Hemos adoptado nuestro alojamiento y servicio para ofrecer la máxima seguridad posible:</a:t>
            </a:r>
          </a:p>
          <a:p>
            <a:pPr algn="just"/>
            <a:endParaRPr lang="es-ES" sz="16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4BDF69E-DF9F-4817-BD26-A235F33275C7}"/>
              </a:ext>
            </a:extLst>
          </p:cNvPr>
          <p:cNvSpPr txBox="1"/>
          <p:nvPr/>
        </p:nvSpPr>
        <p:spPr>
          <a:xfrm>
            <a:off x="1633688" y="2867438"/>
            <a:ext cx="9378869" cy="3108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/>
              <a:t>Tenemos a tu disposición medios para reducir el contacto: </a:t>
            </a:r>
            <a:r>
              <a:rPr lang="es-ES" dirty="0" err="1"/>
              <a:t>Check</a:t>
            </a:r>
            <a:r>
              <a:rPr lang="es-ES" dirty="0"/>
              <a:t>-in online, pagos online, envío de factura por email…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Procuramos el escalonamiento de llegada de clientes para evitar </a:t>
            </a:r>
            <a:r>
              <a:rPr lang="es-ES" dirty="0" smtClean="0"/>
              <a:t>aglomeraciones , la hora de entrada será a partir de las </a:t>
            </a:r>
            <a:r>
              <a:rPr lang="es-ES" dirty="0" smtClean="0"/>
              <a:t>15h,si </a:t>
            </a:r>
            <a:r>
              <a:rPr lang="es-ES" dirty="0" smtClean="0"/>
              <a:t>no hay previo acuerdo(se agradecerá que avisen la hora aproximada de llegada).</a:t>
            </a:r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Hemos retirado elementos de decoración para minimizar el riesgo y poder respetar las distancias de seguridad en espacios comunes.</a:t>
            </a:r>
          </a:p>
          <a:p>
            <a:pPr algn="just"/>
            <a:endParaRPr lang="es-ES" dirty="0"/>
          </a:p>
          <a:p>
            <a:pPr algn="just"/>
            <a:endParaRPr lang="es-ES" sz="1600" dirty="0"/>
          </a:p>
        </p:txBody>
      </p:sp>
      <p:pic>
        <p:nvPicPr>
          <p:cNvPr id="12" name="Imagen 11" descr="Imagen que contiene plato, dibujo&#10;&#10;Descripción generada automáticamente">
            <a:extLst>
              <a:ext uri="{FF2B5EF4-FFF2-40B4-BE49-F238E27FC236}">
                <a16:creationId xmlns:a16="http://schemas.microsoft.com/office/drawing/2014/main" id="{416024F9-F443-42F5-A33C-96CBDB37A59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55" y="2956207"/>
            <a:ext cx="472794" cy="47279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CCC0394-451C-4F65-894A-7508D6E726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50" y="3856988"/>
            <a:ext cx="545256" cy="54525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53BF4618-C6F8-4339-AAB6-B1EEEC8511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81" y="4835159"/>
            <a:ext cx="472794" cy="47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05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396927-2EC8-408B-A0A8-9129AABEE7FF}"/>
              </a:ext>
            </a:extLst>
          </p:cNvPr>
          <p:cNvSpPr/>
          <p:nvPr/>
        </p:nvSpPr>
        <p:spPr>
          <a:xfrm>
            <a:off x="0" y="319605"/>
            <a:ext cx="10111409" cy="584775"/>
          </a:xfrm>
          <a:prstGeom prst="rect">
            <a:avLst/>
          </a:prstGeom>
          <a:solidFill>
            <a:srgbClr val="B2E539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 smtClean="0"/>
              <a:t>“ZUBELTZU TORRE”</a:t>
            </a:r>
            <a:endParaRPr lang="es-ES" sz="2400" dirty="0"/>
          </a:p>
        </p:txBody>
      </p:sp>
      <p:pic>
        <p:nvPicPr>
          <p:cNvPr id="3" name="Imagen 2" descr="Imagen que contiene texto, señal&#10;&#10;Descripción generada automáticamente">
            <a:extLst>
              <a:ext uri="{FF2B5EF4-FFF2-40B4-BE49-F238E27FC236}">
                <a16:creationId xmlns:a16="http://schemas.microsoft.com/office/drawing/2014/main" id="{503D48AD-112D-4F6B-A025-68A98A625B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32" y="100155"/>
            <a:ext cx="1757939" cy="837147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B5BC9D-4DB0-4D31-B9BB-AFB6D192877D}"/>
              </a:ext>
            </a:extLst>
          </p:cNvPr>
          <p:cNvSpPr/>
          <p:nvPr/>
        </p:nvSpPr>
        <p:spPr>
          <a:xfrm>
            <a:off x="386761" y="1274412"/>
            <a:ext cx="3633188" cy="401107"/>
          </a:xfrm>
          <a:prstGeom prst="rect">
            <a:avLst/>
          </a:prstGeom>
          <a:solidFill>
            <a:srgbClr val="82003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CA3709-B937-454E-B548-C941075A9D98}"/>
              </a:ext>
            </a:extLst>
          </p:cNvPr>
          <p:cNvSpPr txBox="1"/>
          <p:nvPr/>
        </p:nvSpPr>
        <p:spPr>
          <a:xfrm>
            <a:off x="582498" y="1275409"/>
            <a:ext cx="3437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Medidas Protección Covid-19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7F543FB-A0A9-4E14-AF42-391254567E7E}"/>
              </a:ext>
            </a:extLst>
          </p:cNvPr>
          <p:cNvSpPr/>
          <p:nvPr/>
        </p:nvSpPr>
        <p:spPr>
          <a:xfrm>
            <a:off x="556795" y="2045551"/>
            <a:ext cx="11078409" cy="41244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4430B3F-1884-42BC-9AA7-6296973A8FDD}"/>
              </a:ext>
            </a:extLst>
          </p:cNvPr>
          <p:cNvSpPr txBox="1"/>
          <p:nvPr/>
        </p:nvSpPr>
        <p:spPr>
          <a:xfrm>
            <a:off x="679736" y="2174633"/>
            <a:ext cx="10332821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/>
              <a:t>Hemos adoptado nuestro alojamiento y servicio para ofrecer la máxima seguridad posible:</a:t>
            </a:r>
          </a:p>
          <a:p>
            <a:pPr algn="just"/>
            <a:endParaRPr lang="es-ES" sz="16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4BDF69E-DF9F-4817-BD26-A235F33275C7}"/>
              </a:ext>
            </a:extLst>
          </p:cNvPr>
          <p:cNvSpPr txBox="1"/>
          <p:nvPr/>
        </p:nvSpPr>
        <p:spPr>
          <a:xfrm>
            <a:off x="1633688" y="2758884"/>
            <a:ext cx="9378869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s-ES" sz="2800" dirty="0"/>
          </a:p>
          <a:p>
            <a:pPr algn="just"/>
            <a:r>
              <a:rPr lang="es-ES" dirty="0"/>
              <a:t>Hemos puesto a tu disposición  gel hidroalcohólico y mascarillas (en caso de que las solicites).</a:t>
            </a:r>
          </a:p>
          <a:p>
            <a:pPr algn="just"/>
            <a:endParaRPr lang="es-ES" sz="2800" dirty="0"/>
          </a:p>
          <a:p>
            <a:pPr algn="just"/>
            <a:r>
              <a:rPr lang="es-ES" dirty="0"/>
              <a:t>Se han reforzado los programas de limpieza y desinfección. </a:t>
            </a:r>
          </a:p>
          <a:p>
            <a:pPr algn="just"/>
            <a:endParaRPr lang="es-ES" sz="3200" dirty="0"/>
          </a:p>
          <a:p>
            <a:pPr algn="just"/>
            <a:r>
              <a:rPr lang="es-ES" dirty="0"/>
              <a:t>Se han adaptado servicios para reducir el riesgo de contagio, puedes solicitar más información.</a:t>
            </a:r>
          </a:p>
          <a:p>
            <a:pPr algn="just"/>
            <a:endParaRPr lang="es-ES" dirty="0"/>
          </a:p>
          <a:p>
            <a:pPr algn="just"/>
            <a:endParaRPr lang="es-ES" sz="1600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91CAC790-7A5C-4AD1-8AD0-3521084E59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74" y="4714646"/>
            <a:ext cx="516530" cy="5165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BBAAE5D-25F2-4338-8500-A9DBA7E566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32" y="3102513"/>
            <a:ext cx="610961" cy="610961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14CD33D-AC9C-4F35-AD04-3582E39E2C1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33" y="3790396"/>
            <a:ext cx="610960" cy="61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2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396927-2EC8-408B-A0A8-9129AABEE7FF}"/>
              </a:ext>
            </a:extLst>
          </p:cNvPr>
          <p:cNvSpPr/>
          <p:nvPr/>
        </p:nvSpPr>
        <p:spPr>
          <a:xfrm>
            <a:off x="0" y="319605"/>
            <a:ext cx="10111409" cy="584775"/>
          </a:xfrm>
          <a:prstGeom prst="rect">
            <a:avLst/>
          </a:prstGeom>
          <a:solidFill>
            <a:srgbClr val="B2E539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 smtClean="0"/>
              <a:t>“ZUBELTZU TORRE”</a:t>
            </a:r>
            <a:endParaRPr lang="es-ES" sz="2400" dirty="0"/>
          </a:p>
        </p:txBody>
      </p:sp>
      <p:pic>
        <p:nvPicPr>
          <p:cNvPr id="3" name="Imagen 2" descr="Imagen que contiene texto, señal&#10;&#10;Descripción generada automáticamente">
            <a:extLst>
              <a:ext uri="{FF2B5EF4-FFF2-40B4-BE49-F238E27FC236}">
                <a16:creationId xmlns:a16="http://schemas.microsoft.com/office/drawing/2014/main" id="{503D48AD-112D-4F6B-A025-68A98A625B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32" y="100155"/>
            <a:ext cx="1757939" cy="837147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B5BC9D-4DB0-4D31-B9BB-AFB6D192877D}"/>
              </a:ext>
            </a:extLst>
          </p:cNvPr>
          <p:cNvSpPr/>
          <p:nvPr/>
        </p:nvSpPr>
        <p:spPr>
          <a:xfrm>
            <a:off x="386761" y="1274412"/>
            <a:ext cx="3633188" cy="401107"/>
          </a:xfrm>
          <a:prstGeom prst="rect">
            <a:avLst/>
          </a:prstGeom>
          <a:solidFill>
            <a:srgbClr val="82003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CA3709-B937-454E-B548-C941075A9D98}"/>
              </a:ext>
            </a:extLst>
          </p:cNvPr>
          <p:cNvSpPr txBox="1"/>
          <p:nvPr/>
        </p:nvSpPr>
        <p:spPr>
          <a:xfrm>
            <a:off x="582498" y="1275409"/>
            <a:ext cx="3437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Medidas Protección Covid-19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7F543FB-A0A9-4E14-AF42-391254567E7E}"/>
              </a:ext>
            </a:extLst>
          </p:cNvPr>
          <p:cNvSpPr/>
          <p:nvPr/>
        </p:nvSpPr>
        <p:spPr>
          <a:xfrm>
            <a:off x="556795" y="2045551"/>
            <a:ext cx="11078409" cy="41244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4430B3F-1884-42BC-9AA7-6296973A8FDD}"/>
              </a:ext>
            </a:extLst>
          </p:cNvPr>
          <p:cNvSpPr txBox="1"/>
          <p:nvPr/>
        </p:nvSpPr>
        <p:spPr>
          <a:xfrm>
            <a:off x="1616923" y="2454655"/>
            <a:ext cx="9683669" cy="4124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La encargada del </a:t>
            </a:r>
            <a:r>
              <a:rPr lang="es-ES" dirty="0"/>
              <a:t>establecimiento ha recibido formación en materia de prevención de contagio de Covid-19 y dispone de los medios de protección necesarios. </a:t>
            </a:r>
          </a:p>
          <a:p>
            <a:pPr algn="just"/>
            <a:endParaRPr lang="es-ES" sz="2400" dirty="0"/>
          </a:p>
          <a:p>
            <a:pPr algn="just"/>
            <a:r>
              <a:rPr lang="es-ES" dirty="0"/>
              <a:t>Velará por tu seguridad aplicando las normas establecidas en el Plan de contención y reforzando la limpieza de las instalaciones previamente a tu </a:t>
            </a:r>
            <a:r>
              <a:rPr lang="es-ES" dirty="0" smtClean="0"/>
              <a:t>llegada y después de que haya finalizado , </a:t>
            </a:r>
            <a:r>
              <a:rPr lang="es-ES" dirty="0"/>
              <a:t>durante tu </a:t>
            </a:r>
            <a:r>
              <a:rPr lang="es-ES" dirty="0" smtClean="0"/>
              <a:t>estancia procuraremos entrar lo menos posible ha las habitaciones</a:t>
            </a:r>
            <a:r>
              <a:rPr lang="es-ES" dirty="0" smtClean="0"/>
              <a:t> y/o Apartamentos, si necesitan toallas limpias ,sabanas , productos de limpieza , nos pueden pedir (las toallas y sabanas sucias siempre los cogeremos en una bolsa cerrada;)</a:t>
            </a:r>
          </a:p>
          <a:p>
            <a:pPr algn="just"/>
            <a:r>
              <a:rPr lang="es-ES" dirty="0" smtClean="0"/>
              <a:t>Si prefieren una </a:t>
            </a:r>
            <a:r>
              <a:rPr lang="es-ES" smtClean="0"/>
              <a:t>limpieza  personalizada , nos </a:t>
            </a:r>
            <a:r>
              <a:rPr lang="es-ES" dirty="0" smtClean="0"/>
              <a:t>pueden consultar.</a:t>
            </a:r>
            <a:endParaRPr lang="es-ES" dirty="0"/>
          </a:p>
          <a:p>
            <a:pPr algn="just"/>
            <a:endParaRPr lang="es-ES" sz="2400" dirty="0"/>
          </a:p>
          <a:p>
            <a:pPr algn="just"/>
            <a:r>
              <a:rPr lang="es-ES" b="1" dirty="0"/>
              <a:t>El teléfono de atención sanitaria frente al Covid-19 en Euskadi (900.20.30.50)</a:t>
            </a:r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sz="16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FFAFEDA-5C23-4AAC-A5B4-D205C16606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10" y="2520030"/>
            <a:ext cx="527476" cy="52747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F46BB3D-8A13-4074-834C-FC94410E62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043" y="3527863"/>
            <a:ext cx="565263" cy="56526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0ADBACD-4F8B-4458-B9A3-B740201E05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934" y="5201375"/>
            <a:ext cx="467252" cy="46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84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396927-2EC8-408B-A0A8-9129AABEE7FF}"/>
              </a:ext>
            </a:extLst>
          </p:cNvPr>
          <p:cNvSpPr/>
          <p:nvPr/>
        </p:nvSpPr>
        <p:spPr>
          <a:xfrm>
            <a:off x="0" y="319605"/>
            <a:ext cx="10111409" cy="584775"/>
          </a:xfrm>
          <a:prstGeom prst="rect">
            <a:avLst/>
          </a:prstGeom>
          <a:solidFill>
            <a:srgbClr val="B2E539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dirty="0" smtClean="0"/>
              <a:t>“ZUBELTZU TORRE”</a:t>
            </a:r>
            <a:endParaRPr lang="es-ES" sz="2400" dirty="0"/>
          </a:p>
        </p:txBody>
      </p:sp>
      <p:pic>
        <p:nvPicPr>
          <p:cNvPr id="3" name="Imagen 2" descr="Imagen que contiene texto, señal&#10;&#10;Descripción generada automáticamente">
            <a:extLst>
              <a:ext uri="{FF2B5EF4-FFF2-40B4-BE49-F238E27FC236}">
                <a16:creationId xmlns:a16="http://schemas.microsoft.com/office/drawing/2014/main" id="{503D48AD-112D-4F6B-A025-68A98A625B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832" y="100155"/>
            <a:ext cx="1757939" cy="837147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40B5BC9D-4DB0-4D31-B9BB-AFB6D192877D}"/>
              </a:ext>
            </a:extLst>
          </p:cNvPr>
          <p:cNvSpPr/>
          <p:nvPr/>
        </p:nvSpPr>
        <p:spPr>
          <a:xfrm>
            <a:off x="386761" y="1274412"/>
            <a:ext cx="3633188" cy="401107"/>
          </a:xfrm>
          <a:prstGeom prst="rect">
            <a:avLst/>
          </a:prstGeom>
          <a:solidFill>
            <a:srgbClr val="82003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CA3709-B937-454E-B548-C941075A9D98}"/>
              </a:ext>
            </a:extLst>
          </p:cNvPr>
          <p:cNvSpPr txBox="1"/>
          <p:nvPr/>
        </p:nvSpPr>
        <p:spPr>
          <a:xfrm>
            <a:off x="582498" y="1275409"/>
            <a:ext cx="3437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Medidas Protección Covid-19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7F543FB-A0A9-4E14-AF42-391254567E7E}"/>
              </a:ext>
            </a:extLst>
          </p:cNvPr>
          <p:cNvSpPr/>
          <p:nvPr/>
        </p:nvSpPr>
        <p:spPr>
          <a:xfrm>
            <a:off x="556795" y="2045551"/>
            <a:ext cx="11078409" cy="41244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81CD5379-D2EA-42CA-8E62-EADFA6629F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54" y="2379381"/>
            <a:ext cx="543292" cy="543292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D9D6549C-78AC-4911-B56D-3AC5E44569A4}"/>
              </a:ext>
            </a:extLst>
          </p:cNvPr>
          <p:cNvSpPr txBox="1"/>
          <p:nvPr/>
        </p:nvSpPr>
        <p:spPr>
          <a:xfrm>
            <a:off x="1604808" y="2428584"/>
            <a:ext cx="936799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/>
              <a:t>Respeta la </a:t>
            </a:r>
            <a:r>
              <a:rPr lang="es-ES" b="1" dirty="0"/>
              <a:t>distancia de seguridad de seguridad</a:t>
            </a:r>
            <a:r>
              <a:rPr lang="es-ES" dirty="0"/>
              <a:t>, tanto con el personal como con otros clientes.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5A8E39F-A7A1-4FFD-8BBF-7907E1147456}"/>
              </a:ext>
            </a:extLst>
          </p:cNvPr>
          <p:cNvSpPr txBox="1"/>
          <p:nvPr/>
        </p:nvSpPr>
        <p:spPr>
          <a:xfrm>
            <a:off x="1618875" y="3227655"/>
            <a:ext cx="936799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/>
              <a:t>Utiliza las </a:t>
            </a:r>
            <a:r>
              <a:rPr lang="es-ES" b="1" dirty="0"/>
              <a:t>soluciones desinfectantes </a:t>
            </a:r>
            <a:r>
              <a:rPr lang="es-ES" dirty="0"/>
              <a:t>que encontrarás a tu disposición y los productos de limpieza que encontrará en el apartamento.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7E4DBE2-7025-4D06-B93F-6730737DAE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19" y="3167948"/>
            <a:ext cx="531841" cy="53184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51EB390-7701-4A69-998A-28DB63ECB9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96" y="4072026"/>
            <a:ext cx="599530" cy="55849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EF249F11-A3C6-445F-9D5F-5FF4832FF2FB}"/>
              </a:ext>
            </a:extLst>
          </p:cNvPr>
          <p:cNvSpPr txBox="1"/>
          <p:nvPr/>
        </p:nvSpPr>
        <p:spPr>
          <a:xfrm>
            <a:off x="1618875" y="4016665"/>
            <a:ext cx="936799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/>
              <a:t>Deposita los </a:t>
            </a:r>
            <a:r>
              <a:rPr lang="es-ES" b="1" dirty="0"/>
              <a:t>desechos de higiene personal </a:t>
            </a:r>
            <a:r>
              <a:rPr lang="es-ES" dirty="0"/>
              <a:t>en las papeleras con tapa que encontrarás en los baños. 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8BD654D-3344-47E9-8B45-8A21D6A0A42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362" t="14265" r="26413" b="40919"/>
          <a:stretch/>
        </p:blipFill>
        <p:spPr>
          <a:xfrm>
            <a:off x="754247" y="4924465"/>
            <a:ext cx="712879" cy="762044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4F541465-E156-49D3-A6CE-4FCC4A229155}"/>
              </a:ext>
            </a:extLst>
          </p:cNvPr>
          <p:cNvSpPr txBox="1"/>
          <p:nvPr/>
        </p:nvSpPr>
        <p:spPr>
          <a:xfrm>
            <a:off x="1622369" y="5159308"/>
            <a:ext cx="83691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dirty="0"/>
              <a:t>Si tienes </a:t>
            </a:r>
            <a:r>
              <a:rPr lang="es-ES" b="1" dirty="0"/>
              <a:t>síntomas</a:t>
            </a:r>
            <a:r>
              <a:rPr lang="es-ES" dirty="0"/>
              <a:t> (fiebre, tos, dolor de garganta…) avisa al personal del alojamiento. 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39064AFF-7A2A-4CB1-A122-B54A09B229EC}"/>
              </a:ext>
            </a:extLst>
          </p:cNvPr>
          <p:cNvSpPr/>
          <p:nvPr/>
        </p:nvSpPr>
        <p:spPr>
          <a:xfrm>
            <a:off x="6352675" y="5745910"/>
            <a:ext cx="5494767" cy="7924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D4EAA28-4234-4631-89B9-1F23FF128DC1}"/>
              </a:ext>
            </a:extLst>
          </p:cNvPr>
          <p:cNvSpPr txBox="1"/>
          <p:nvPr/>
        </p:nvSpPr>
        <p:spPr>
          <a:xfrm>
            <a:off x="6352675" y="5787076"/>
            <a:ext cx="5494768" cy="600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100" dirty="0"/>
              <a:t>Nombre y apellidos:…………………………………………………………………………………………………………………</a:t>
            </a:r>
          </a:p>
          <a:p>
            <a:pPr algn="just"/>
            <a:r>
              <a:rPr lang="es-ES" sz="1100" dirty="0"/>
              <a:t>Reconozco haber leído y comprendido las medidas para la protección  frente al Covid-19.</a:t>
            </a:r>
          </a:p>
          <a:p>
            <a:pPr algn="just"/>
            <a:r>
              <a:rPr lang="es-ES" sz="1100" dirty="0"/>
              <a:t>Firma:                                                                                                             Fecha:     /    / 2020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965440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530</Words>
  <Application>Microsoft Office PowerPoint</Application>
  <PresentationFormat>Panorámica</PresentationFormat>
  <Paragraphs>52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Josune Gutierrez</dc:creator>
  <cp:lastModifiedBy>Agroturismo Zubeltzu torre</cp:lastModifiedBy>
  <cp:revision>39</cp:revision>
  <dcterms:created xsi:type="dcterms:W3CDTF">2020-06-06T20:15:28Z</dcterms:created>
  <dcterms:modified xsi:type="dcterms:W3CDTF">2020-07-09T08:32:17Z</dcterms:modified>
</cp:coreProperties>
</file>